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1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Market Size</c:v>
                </c:pt>
              </c:strCache>
            </c:strRef>
          </c:tx>
          <c:spPr>
            <a:solidFill>
              <a:srgbClr val="1560BD"/>
            </a:solidFill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multiLvlStrRef>
              <c:f>Sheet1!$A$2:$A$5</c:f>
              <c:multiLvlStrCache>
                <c:ptCount val="4"/>
                <c:lvl>
                  <c:pt idx="0">
                    <c:v>Global ($T)</c:v>
                  </c:pt>
                  <c:pt idx="1">
                    <c:v>Middle East ($B)</c:v>
                  </c:pt>
                  <c:pt idx="2">
                    <c:v>Iraq ($B)</c:v>
                  </c:pt>
                  <c:pt idx="3">
                    <c:v>Addressable ($M)</c:v>
                  </c:pt>
                </c:lvl>
              </c:multiLvlStrCache>
            </c:multiLvl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8800</c:v>
                </c:pt>
                <c:pt idx="1">
                  <c:v>200</c:v>
                </c:pt>
                <c:pt idx="2">
                  <c:v>3.5</c:v>
                </c:pt>
                <c:pt idx="3">
                  <c:v>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FFFFFF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FFFFFF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  <c:max val="9000"/>
          <c:min val="0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FFFFFF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FFFFFF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  <c:majorUnit val="2000"/>
      </c:valAx>
      <c:spPr>
        <a:noFill/>
        <a:ln>
          <a:noFill/>
        </a:ln>
        <a:effectLst/>
      </c:spPr>
    </c:plotArea>
    <c:plotVisOnly val="1"/>
    <c:dispBlanksAs val="span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1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Low Estimate</c:v>
                </c:pt>
              </c:strCache>
            </c:strRef>
          </c:tx>
          <c:spPr>
            <a:solidFill>
              <a:srgbClr val="1560BD"/>
            </a:solidFill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multiLvlStrRef>
              <c:f>Sheet1!$A$2:$A$4</c:f>
              <c:multiLvlStrCache>
                <c:ptCount val="3"/>
                <c:lvl>
                  <c:pt idx="0">
                    <c:v>Year 1</c:v>
                  </c:pt>
                  <c:pt idx="1">
                    <c:v>Year 2</c:v>
                  </c:pt>
                  <c:pt idx="2">
                    <c:v>Year 3</c:v>
                  </c:pt>
                </c:lvl>
              </c:multiLvlStrCache>
            </c:multiLvl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0.05</c:v>
                </c:pt>
                <c:pt idx="1">
                  <c:v>0.6</c:v>
                </c:pt>
                <c:pt idx="2">
                  <c:v>1.8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High Estimate</c:v>
                </c:pt>
              </c:strCache>
            </c:strRef>
          </c:tx>
          <c:spPr>
            <a:solidFill>
              <a:srgbClr val="F2994A"/>
            </a:solidFill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multiLvlStrRef>
              <c:f>Sheet1!$A$2:$A$4</c:f>
              <c:multiLvlStrCache>
                <c:ptCount val="3"/>
                <c:lvl>
                  <c:pt idx="0">
                    <c:v>Year 1</c:v>
                  </c:pt>
                  <c:pt idx="1">
                    <c:v>Year 2</c:v>
                  </c:pt>
                  <c:pt idx="2">
                    <c:v>Year 3</c:v>
                  </c:pt>
                </c:lvl>
              </c:multiLvlStrCache>
            </c:multiLvl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0.1</c:v>
                </c:pt>
                <c:pt idx="1">
                  <c:v>1.2</c:v>
                </c:pt>
                <c:pt idx="2">
                  <c:v>3.6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7F8C8D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1B1B1B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  <c:max val="4"/>
          <c:min val="0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7F8C8D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1B1B1B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1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Budget</c:v>
                </c:pt>
              </c:strCache>
            </c:strRef>
          </c:tx>
          <c:spPr>
            <a:solidFill>
              <a:schemeClr val="accent1"/>
            </a:solidFill>
            <a:ln w="9525" cap="flat">
              <a:solidFill>
                <a:srgbClr val="F9F9F9"/>
              </a:solidFill>
              <a:prstDash val="solid"/>
              <a:round/>
            </a:ln>
            <a:effectLst/>
          </c:spPr>
          <c:dPt>
            <c:idx val="0"/>
            <c:bubble3D val="0"/>
            <c:spPr>
              <a:solidFill>
                <a:srgbClr val="1560BD"/>
              </a:solidFill>
              <a:effectLst/>
            </c:spPr>
          </c:dPt>
          <c:dPt>
            <c:idx val="1"/>
            <c:bubble3D val="0"/>
            <c:spPr>
              <a:solidFill>
                <a:srgbClr val="F2994A"/>
              </a:solidFill>
              <a:effectLst/>
            </c:spPr>
          </c:dPt>
          <c:dPt>
            <c:idx val="2"/>
            <c:bubble3D val="0"/>
            <c:spPr>
              <a:solidFill>
                <a:srgbClr val="E67E22"/>
              </a:solidFill>
              <a:effectLst/>
            </c:spPr>
          </c:dPt>
          <c:dPt>
            <c:idx val="3"/>
            <c:bubble3D val="0"/>
            <c:spPr>
              <a:solidFill>
                <a:srgbClr val="3498DB"/>
              </a:solidFill>
              <a:effectLst/>
            </c:spPr>
          </c:dPt>
          <c:dPt>
            <c:idx val="4"/>
            <c:bubble3D val="0"/>
            <c:spPr>
              <a:solidFill>
                <a:srgbClr val="1ABC9C"/>
              </a:solidFill>
              <a:effectLst/>
            </c:spPr>
          </c:dPt>
          <c:dPt>
            <c:idx val="5"/>
            <c:bubble3D val="0"/>
            <c:spPr>
              <a:solidFill>
                <a:srgbClr val="9B59B6"/>
              </a:solidFill>
              <a:effectLst/>
            </c:spPr>
          </c:dPt>
          <c:dPt>
            <c:idx val="6"/>
            <c:bubble3D val="0"/>
            <c:spPr>
              <a:solidFill>
                <a:srgbClr val="34495E"/>
              </a:solidFill>
              <a:effectLst/>
            </c:spPr>
          </c:dPt>
          <c:dLbls>
            <c:dLbl>
              <c:idx val="0"/>
              <c:numFmt formatCode="General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numFmt formatCode="General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2"/>
              <c:numFmt formatCode="General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3"/>
              <c:numFmt formatCode="General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4"/>
              <c:numFmt formatCode="General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5"/>
              <c:numFmt formatCode="General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6"/>
              <c:numFmt formatCode="General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</c:dLbl>
            <c:numFmt formatCode="General" sourceLinked="0"/>
            <c:txPr>
              <a:bodyPr/>
              <a:lstStyle/>
              <a:p>
                <a:pPr>
                  <a:defRPr sz="1800" b="0" i="0" u="none" strike="noStrik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</c:dLbls>
          <c:cat>
            <c:strRef>
              <c:f>Sheet1!$A$2:$A$8</c:f>
              <c:strCache>
                <c:ptCount val="7"/>
                <c:pt idx="0">
                  <c:v>Paid Ads</c:v>
                </c:pt>
                <c:pt idx="1">
                  <c:v>Content Creation</c:v>
                </c:pt>
                <c:pt idx="2">
                  <c:v>Influencers</c:v>
                </c:pt>
                <c:pt idx="3">
                  <c:v>PR &amp; Media</c:v>
                </c:pt>
                <c:pt idx="4">
                  <c:v>Tools &amp; Software</c:v>
                </c:pt>
                <c:pt idx="5">
                  <c:v>Events &amp; Launch</c:v>
                </c:pt>
                <c:pt idx="6">
                  <c:v>Contingency</c:v>
                </c:pt>
              </c:strCache>
            </c:strRef>
          </c:cat>
          <c:val>
            <c:numRef>
              <c:f>Sheet1!$B$2:$B$8</c:f>
              <c:numCache>
                <c:ptCount val="7"/>
                <c:pt idx="0">
                  <c:v>25</c:v>
                </c:pt>
                <c:pt idx="1">
                  <c:v>12</c:v>
                </c:pt>
                <c:pt idx="2">
                  <c:v>8</c:v>
                </c:pt>
                <c:pt idx="3">
                  <c:v>5</c:v>
                </c:pt>
                <c:pt idx="4">
                  <c:v>4</c:v>
                </c:pt>
                <c:pt idx="5">
                  <c:v>3</c:v>
                </c:pt>
                <c:pt idx="6">
                  <c:v>8</c:v>
                </c:pt>
              </c:numCache>
            </c:numRef>
          </c:val>
        </c:ser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</c:legend>
    <c:plotVisOnly val="1"/>
    <c:dispBlanksAs val="span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1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Revenue</c:v>
                </c:pt>
              </c:strCache>
            </c:strRef>
          </c:tx>
          <c:spPr>
            <a:solidFill>
              <a:srgbClr val="1560BD"/>
            </a:solidFill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multiLvlStrRef>
              <c:f>Sheet1!$A$2:$A$3</c:f>
              <c:multiLvlStrCache>
                <c:ptCount val="2"/>
                <c:lvl>
                  <c:pt idx="0">
                    <c:v>Year 1</c:v>
                  </c:pt>
                  <c:pt idx="1">
                    <c:v>Year 2</c:v>
                  </c:pt>
                </c:lvl>
              </c:multiLvlStrCache>
            </c:multiLvl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0.05</c:v>
                </c:pt>
                <c:pt idx="1">
                  <c:v>0.9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Expenses</c:v>
                </c:pt>
              </c:strCache>
            </c:strRef>
          </c:tx>
          <c:spPr>
            <a:solidFill>
              <a:srgbClr val="F2994A"/>
            </a:solidFill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multiLvlStrRef>
              <c:f>Sheet1!$A$2:$A$3</c:f>
              <c:multiLvlStrCache>
                <c:ptCount val="2"/>
                <c:lvl>
                  <c:pt idx="0">
                    <c:v>Year 1</c:v>
                  </c:pt>
                  <c:pt idx="1">
                    <c:v>Year 2</c:v>
                  </c:pt>
                </c:lvl>
              </c:multiLvlStrCache>
            </c:multiLvl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0.09</c:v>
                </c:pt>
                <c:pt idx="1">
                  <c:v>0.15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Net</c:v>
                </c:pt>
              </c:strCache>
            </c:strRef>
          </c:tx>
          <c:spPr>
            <a:solidFill>
              <a:srgbClr val="27AE60"/>
            </a:solidFill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multiLvlStrRef>
              <c:f>Sheet1!$A$2:$A$3</c:f>
              <c:multiLvlStrCache>
                <c:ptCount val="2"/>
                <c:lvl>
                  <c:pt idx="0">
                    <c:v>Year 1</c:v>
                  </c:pt>
                  <c:pt idx="1">
                    <c:v>Year 2</c:v>
                  </c:pt>
                </c:lvl>
              </c:multiLvlStrCache>
            </c:multiLvl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-0.04</c:v>
                </c:pt>
                <c:pt idx="1">
                  <c:v>0.75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1B1B1B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  <c:max val="1"/>
          <c:min val="-0.1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1B1B1B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1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Use of Funds</c:v>
                </c:pt>
              </c:strCache>
            </c:strRef>
          </c:tx>
          <c:spPr>
            <a:solidFill>
              <a:srgbClr val="1560BD"/>
            </a:solidFill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multiLvlStrRef>
              <c:f>Sheet1!$A$2:$A$7</c:f>
              <c:multiLvlStrCache>
                <c:ptCount val="6"/>
                <c:lvl>
                  <c:pt idx="0">
                    <c:v>Marketing</c:v>
                  </c:pt>
                  <c:pt idx="1">
                    <c:v>PR &amp; Media</c:v>
                  </c:pt>
                  <c:pt idx="2">
                    <c:v>Tools &amp; Software</c:v>
                  </c:pt>
                  <c:pt idx="3">
                    <c:v>Operations</c:v>
                  </c:pt>
                  <c:pt idx="4">
                    <c:v>Team Expansion</c:v>
                  </c:pt>
                  <c:pt idx="5">
                    <c:v>Contingency</c:v>
                  </c:pt>
                </c:lvl>
              </c:multiLvlStrCache>
            </c:multiLvl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45</c:v>
                </c:pt>
                <c:pt idx="1">
                  <c:v>8</c:v>
                </c:pt>
                <c:pt idx="2">
                  <c:v>7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1B1B1B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  <c:max val="50"/>
          <c:min val="0"/>
        </c:scaling>
        <c:delete val="0"/>
        <c:axPos val="b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1B1B1B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span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hyperlink" Target="file:///home/oai/share/EXECUTIVE_SUMMARY.md#:~:text=,Iraq%27s%205%2C000%2B%20years%20of%20heritage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chart" Target="../charts/chart4.xml"/><Relationship Id="rId2" Type="http://schemas.openxmlformats.org/officeDocument/2006/relationships/chart" Target="../charts/chart5.xml"/><Relationship Id="rId3" Type="http://schemas.openxmlformats.org/officeDocument/2006/relationships/hyperlink" Target="file:///home/oai/share/INVESTOR_PITCH.md#:~:text=%23%23%23%23%20Revenue%20%28Conservative%29%20,%2450%2C000" TargetMode="External"/><Relationship Id="rId4" Type="http://schemas.openxmlformats.org/officeDocument/2006/relationships/hyperlink" Target="file:///home/oai/share/INVESTOR_PITCH.md#:~:text=,profitable" TargetMode="External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hyperlink" Target="file:///home/oai/share/INVESTOR_PITCH.md#:~:text=" TargetMode="External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hyperlink" Target="file:///home/oai/share/INVESTOR_PITCH.md#:~:text=" TargetMode="External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chart" Target="../charts/chart1.xml"/><Relationship Id="rId3" Type="http://schemas.openxmlformats.org/officeDocument/2006/relationships/hyperlink" Target="file:///home/oai/share/INVESTOR_PITCH.md#:~:text=,annual%20growth" TargetMode="External"/><Relationship Id="rId4" Type="http://schemas.openxmlformats.org/officeDocument/2006/relationships/hyperlink" Target="file:///home/oai/share/INVESTOR_PITCH.md#:~:text=1.%20,Strong%20emotional%20connection%20to%20heritage" TargetMode="External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hyperlink" Target="file:///home/oai/share/INVESTOR_PITCH.md#:~:text=" TargetMode="External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chart" Target="../charts/chart2.xml"/><Relationship Id="rId2" Type="http://schemas.openxmlformats.org/officeDocument/2006/relationships/hyperlink" Target="file:///home/oai/share/INVESTOR_PITCH.md#:~:text=%23%23%23%20Revenue%20Model%20%28Multi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hyperlink" Target="file:///home/oai/share/INVESTOR_PITCH.md#:~:text=%E2%9C%85%20,Search%20and%20filtering" TargetMode="External"/><Relationship Id="rId2" Type="http://schemas.openxmlformats.org/officeDocument/2006/relationships/hyperlink" Target="file:///home/oai/share/INVESTOR_PITCH.md#:~:text=%23%23%23%23%20Phase%201%3A%20Pre,4%2C000%2Fmonth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chart" Target="../charts/chart3.xml"/><Relationship Id="rId3" Type="http://schemas.openxmlformats.org/officeDocument/2006/relationships/hyperlink" Target="file:///home/oai/share/INVESTOR_PITCH.md#:~:text=%23%23%23%23%20Phase%201%3A%20Pre,4%2C000%2Fmonth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hyperlink" Target="file:///home/oai/share/INVESTOR_PITCH.md#:~:text=" TargetMode="External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B1B1B">
              <a:alpha val="50000"/>
            </a:srgbClr>
          </a:solidFill>
          <a:ln w="12700">
            <a:solidFill>
              <a:srgbClr val="1B1B1B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457200" y="18288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400" b="1" dirty="0">
                <a:solidFill>
                  <a:srgbClr val="FFFFFF"/>
                </a:solidFill>
              </a:rPr>
              <a:t>Visit Iraq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457200" y="2926080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800" i="1" dirty="0">
                <a:solidFill>
                  <a:srgbClr val="F0F0F0"/>
                </a:solidFill>
              </a:rPr>
              <a:t>Connecting the World to Iraq's Rich Heritage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457200" y="374904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dirty="0">
                <a:solidFill>
                  <a:srgbClr val="D5D8DC"/>
                </a:solidFill>
              </a:rPr>
              <a:t>A comprehensive platform for authentic travel experiences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457200" y="475488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700" u="sng" dirty="0">
                <a:solidFill>
                  <a:srgbClr val="1560BD"/>
                </a:solidFill>
                <a:hlinkClick r:id="rId2"/>
              </a:rPr>
              <a:t>[1]</a:t>
            </a:r>
            <a:endParaRPr lang="en-US" sz="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36576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800" b="1" dirty="0">
                <a:solidFill>
                  <a:srgbClr val="0A3049"/>
                </a:solidFill>
              </a:rPr>
              <a:t>Financials &amp; Funding Ask</a:t>
            </a:r>
            <a:endParaRPr lang="en-US" sz="2800" dirty="0"/>
          </a:p>
        </p:txBody>
      </p:sp>
      <p:graphicFrame>
        <p:nvGraphicFramePr>
          <p:cNvPr id="3" name="Chart 0" descr=""/>
          <p:cNvGraphicFramePr/>
          <p:nvPr/>
        </p:nvGraphicFramePr>
        <p:xfrm>
          <a:off x="457200" y="1188720"/>
          <a:ext cx="4114800" cy="228600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graphicFrame>
        <p:nvGraphicFramePr>
          <p:cNvPr id="4" name="Chart 1" descr=""/>
          <p:cNvGraphicFramePr/>
          <p:nvPr/>
        </p:nvGraphicFramePr>
        <p:xfrm>
          <a:off x="4572000" y="1188720"/>
          <a:ext cx="4114800" cy="228600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5" name="Text 1"/>
          <p:cNvSpPr/>
          <p:nvPr/>
        </p:nvSpPr>
        <p:spPr>
          <a:xfrm>
            <a:off x="457200" y="3657600"/>
            <a:ext cx="868680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1560BD"/>
                </a:solidFill>
              </a:rPr>
              <a:t>Funding Request
</a:t>
            </a:r>
            <a:pPr indent="0" marL="0">
              <a:buNone/>
            </a:pPr>
            <a:r>
              <a:rPr lang="en-US" sz="1200" dirty="0">
                <a:solidFill>
                  <a:srgbClr val="1B1B1B"/>
                </a:solidFill>
              </a:rPr>
              <a:t>$75K–100K seed round for marketing, PR, tools, operations &amp; team
</a:t>
            </a:r>
            <a:pPr indent="0" marL="0">
              <a:buNone/>
            </a:pPr>
            <a:r>
              <a:rPr lang="en-US" sz="1800" b="1" dirty="0">
                <a:solidFill>
                  <a:srgbClr val="1560BD"/>
                </a:solidFill>
              </a:rPr>
              <a:t>
Investment Highlights
</a:t>
            </a:r>
            <a:pPr indent="0" marL="0">
              <a:buNone/>
            </a:pPr>
            <a:r>
              <a:rPr lang="en-US" sz="1200" dirty="0">
                <a:solidFill>
                  <a:srgbClr val="1B1B1B"/>
                </a:solidFill>
              </a:rPr>
              <a:t>• Break‑even in 10–12 months
</a:t>
            </a:r>
            <a:pPr indent="0" marL="0">
              <a:buNone/>
            </a:pPr>
            <a:r>
              <a:rPr lang="en-US" sz="1200" dirty="0">
                <a:solidFill>
                  <a:srgbClr val="1B1B1B"/>
                </a:solidFill>
              </a:rPr>
              <a:t>• Multiple revenue streams &amp; high LTV:CAC
</a:t>
            </a:r>
            <a:pPr indent="0" marL="0">
              <a:buNone/>
            </a:pPr>
            <a:r>
              <a:rPr lang="en-US" sz="1200" dirty="0">
                <a:solidFill>
                  <a:srgbClr val="1B1B1B"/>
                </a:solidFill>
              </a:rPr>
              <a:t>• 15–25% equity available (negotiable)
</a:t>
            </a:r>
            <a:pPr indent="0" marL="0">
              <a:buNone/>
            </a:pPr>
            <a:r>
              <a:rPr lang="en-US" sz="1200" dirty="0">
                <a:solidFill>
                  <a:srgbClr val="1B1B1B"/>
                </a:solidFill>
              </a:rPr>
              <a:t>• First‑mover advantage &amp; regional expansion opportunity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457200" y="475488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700" u="sng" dirty="0">
                <a:solidFill>
                  <a:srgbClr val="1560BD"/>
                </a:solidFill>
                <a:hlinkClick r:id="rId3"/>
              </a:rPr>
              <a:t>[12]</a:t>
            </a:r>
            <a:pPr algn="l" indent="0" marL="0">
              <a:buNone/>
            </a:pPr>
            <a:r>
              <a:rPr lang="en-US" sz="7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700" u="sng" dirty="0">
                <a:solidFill>
                  <a:srgbClr val="1560BD"/>
                </a:solidFill>
                <a:hlinkClick r:id="rId4"/>
              </a:rPr>
              <a:t>[13]</a:t>
            </a:r>
            <a:endParaRPr lang="en-US" sz="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5F5F5">
              <a:alpha val="80000"/>
            </a:srgbClr>
          </a:solidFill>
          <a:ln w="12700">
            <a:solidFill>
              <a:srgbClr val="F5F5F5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457200" y="36576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000" b="1" dirty="0">
                <a:solidFill>
                  <a:srgbClr val="0A3049"/>
                </a:solidFill>
              </a:rPr>
              <a:t>The Problem</a:t>
            </a:r>
            <a:endParaRPr lang="en-US" sz="3000" dirty="0"/>
          </a:p>
        </p:txBody>
      </p:sp>
      <p:sp>
        <p:nvSpPr>
          <p:cNvPr id="4" name="Text 2"/>
          <p:cNvSpPr/>
          <p:nvPr/>
        </p:nvSpPr>
        <p:spPr>
          <a:xfrm>
            <a:off x="457200" y="82296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i="1" dirty="0">
                <a:solidFill>
                  <a:srgbClr val="7F8C8D"/>
                </a:solidFill>
              </a:rPr>
              <a:t>Market pain points for travellers and hosts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457200" y="1280160"/>
            <a:ext cx="4114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1560BD"/>
                </a:solidFill>
              </a:rPr>
              <a:t>Travellers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4572000" y="1280160"/>
            <a:ext cx="4114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1560BD"/>
                </a:solidFill>
              </a:rPr>
              <a:t>Hosts</a:t>
            </a:r>
            <a:endParaRPr lang="en-US" sz="18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45920"/>
            <a:ext cx="228600" cy="22860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31520" y="1645920"/>
            <a:ext cx="35661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1B1B1B"/>
                </a:solidFill>
              </a:rPr>
              <a:t>Fragmented info &amp; limited options</a:t>
            </a:r>
            <a:endParaRPr lang="en-US" sz="12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57400"/>
            <a:ext cx="228600" cy="22860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31520" y="2057400"/>
            <a:ext cx="35661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1B1B1B"/>
                </a:solidFill>
              </a:rPr>
              <a:t>Trust &amp; safety concerns</a:t>
            </a:r>
            <a:endParaRPr lang="en-US" sz="12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468880"/>
            <a:ext cx="228600" cy="22860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31520" y="2468880"/>
            <a:ext cx="35661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1B1B1B"/>
                </a:solidFill>
              </a:rPr>
              <a:t>Language barriers</a:t>
            </a:r>
            <a:endParaRPr lang="en-US" sz="12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880360"/>
            <a:ext cx="228600" cy="2286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31520" y="2880360"/>
            <a:ext cx="35661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1B1B1B"/>
                </a:solidFill>
              </a:rPr>
              <a:t>Cultural misunderstandings</a:t>
            </a:r>
            <a:endParaRPr lang="en-US" sz="12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645920"/>
            <a:ext cx="228600" cy="22860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4846320" y="1645920"/>
            <a:ext cx="3840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1B1B1B"/>
                </a:solidFill>
              </a:rPr>
              <a:t>Limited visibility to travellers</a:t>
            </a:r>
            <a:endParaRPr lang="en-US" sz="1200" dirty="0"/>
          </a:p>
        </p:txBody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2057400"/>
            <a:ext cx="228600" cy="228600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4846320" y="2057400"/>
            <a:ext cx="3840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1B1B1B"/>
                </a:solidFill>
              </a:rPr>
              <a:t>Outdated local platforms</a:t>
            </a:r>
            <a:endParaRPr lang="en-US" sz="1200" dirty="0"/>
          </a:p>
        </p:txBody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468880"/>
            <a:ext cx="228600" cy="228600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4846320" y="2468880"/>
            <a:ext cx="3840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1B1B1B"/>
                </a:solidFill>
              </a:rPr>
              <a:t>High marketing costs</a:t>
            </a:r>
            <a:endParaRPr lang="en-US" sz="1200" dirty="0"/>
          </a:p>
        </p:txBody>
      </p:sp>
      <p:pic>
        <p:nvPicPr>
          <p:cNvPr id="21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2880360"/>
            <a:ext cx="228600" cy="228600"/>
          </a:xfrm>
          <a:prstGeom prst="rect">
            <a:avLst/>
          </a:prstGeom>
        </p:spPr>
      </p:pic>
      <p:sp>
        <p:nvSpPr>
          <p:cNvPr id="22" name="Text 12"/>
          <p:cNvSpPr/>
          <p:nvPr/>
        </p:nvSpPr>
        <p:spPr>
          <a:xfrm>
            <a:off x="4846320" y="2880360"/>
            <a:ext cx="3840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1B1B1B"/>
                </a:solidFill>
              </a:rPr>
              <a:t>Language &amp; communication gaps</a:t>
            </a:r>
            <a:endParaRPr lang="en-US" sz="1200" dirty="0"/>
          </a:p>
        </p:txBody>
      </p:sp>
      <p:pic>
        <p:nvPicPr>
          <p:cNvPr id="23" name="Image 8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0" y="3291840"/>
            <a:ext cx="228600" cy="228600"/>
          </a:xfrm>
          <a:prstGeom prst="rect">
            <a:avLst/>
          </a:prstGeom>
        </p:spPr>
      </p:pic>
      <p:sp>
        <p:nvSpPr>
          <p:cNvPr id="24" name="Text 13"/>
          <p:cNvSpPr/>
          <p:nvPr/>
        </p:nvSpPr>
        <p:spPr>
          <a:xfrm>
            <a:off x="4846320" y="3291840"/>
            <a:ext cx="3840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1B1B1B"/>
                </a:solidFill>
              </a:rPr>
              <a:t>No dedicated marketplace</a:t>
            </a:r>
            <a:endParaRPr lang="en-US" sz="1200" dirty="0"/>
          </a:p>
        </p:txBody>
      </p:sp>
      <p:sp>
        <p:nvSpPr>
          <p:cNvPr id="25" name="Text 14"/>
          <p:cNvSpPr/>
          <p:nvPr/>
        </p:nvSpPr>
        <p:spPr>
          <a:xfrm>
            <a:off x="457200" y="475488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700" u="sng" dirty="0">
                <a:solidFill>
                  <a:srgbClr val="1560BD"/>
                </a:solidFill>
                <a:hlinkClick r:id="rId11"/>
              </a:rPr>
              <a:t>[2]</a:t>
            </a:r>
            <a:endParaRPr lang="en-US" sz="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5F5F5">
              <a:alpha val="75000"/>
            </a:srgbClr>
          </a:solidFill>
          <a:ln w="12700">
            <a:solidFill>
              <a:srgbClr val="F5F5F5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457200" y="36576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000" b="1" dirty="0">
                <a:solidFill>
                  <a:srgbClr val="0A3049"/>
                </a:solidFill>
              </a:rPr>
              <a:t>Our Solution</a:t>
            </a:r>
            <a:endParaRPr lang="en-US" sz="3000" dirty="0"/>
          </a:p>
        </p:txBody>
      </p:sp>
      <p:sp>
        <p:nvSpPr>
          <p:cNvPr id="4" name="Text 2"/>
          <p:cNvSpPr/>
          <p:nvPr/>
        </p:nvSpPr>
        <p:spPr>
          <a:xfrm>
            <a:off x="457200" y="822960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i="1" dirty="0">
                <a:solidFill>
                  <a:srgbClr val="7F8C8D"/>
                </a:solidFill>
              </a:rPr>
              <a:t>A modern, comprehensive tourism directory</a:t>
            </a:r>
            <a:endParaRPr lang="en-US" sz="14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201168" cy="20116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31520" y="1280160"/>
            <a:ext cx="79552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1B1B1B"/>
                </a:solidFill>
              </a:rPr>
              <a:t>Multi‑category listings (accommodations, tours, events)</a:t>
            </a:r>
            <a:endParaRPr lang="en-US" sz="11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45920"/>
            <a:ext cx="201168" cy="2011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31520" y="1645920"/>
            <a:ext cx="79552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1B1B1B"/>
                </a:solidFill>
              </a:rPr>
              <a:t>Admin‑verified quality control</a:t>
            </a:r>
            <a:endParaRPr lang="en-US" sz="11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011680"/>
            <a:ext cx="201168" cy="20116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31520" y="2011680"/>
            <a:ext cx="79552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1B1B1B"/>
                </a:solidFill>
              </a:rPr>
              <a:t>Multi‑language support (English, Arabic, Kurdish)</a:t>
            </a:r>
            <a:endParaRPr lang="en-US" sz="11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377440"/>
            <a:ext cx="201168" cy="20116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31520" y="2377440"/>
            <a:ext cx="79552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1B1B1B"/>
                </a:solidFill>
              </a:rPr>
              <a:t>Trust &amp; safety: verified hosts &amp; secure platform</a:t>
            </a:r>
            <a:endParaRPr lang="en-US" sz="11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2743200"/>
            <a:ext cx="201168" cy="20116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31520" y="2743200"/>
            <a:ext cx="79552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1B1B1B"/>
                </a:solidFill>
              </a:rPr>
              <a:t>Heritage‑focused experiences &amp; curated content</a:t>
            </a:r>
            <a:endParaRPr lang="en-US" sz="1100" dirty="0"/>
          </a:p>
        </p:txBody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3108960"/>
            <a:ext cx="201168" cy="20116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731520" y="3108960"/>
            <a:ext cx="79552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1B1B1B"/>
                </a:solidFill>
              </a:rPr>
              <a:t>Mobile‑first, responsive design</a:t>
            </a:r>
            <a:endParaRPr lang="en-US" sz="110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3474720"/>
            <a:ext cx="201168" cy="201168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731520" y="3474720"/>
            <a:ext cx="79552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1B1B1B"/>
                </a:solidFill>
              </a:rPr>
              <a:t>Distinct user roles: travellers, hosts, admin</a:t>
            </a:r>
            <a:endParaRPr lang="en-US" sz="1100" dirty="0"/>
          </a:p>
        </p:txBody>
      </p:sp>
      <p:sp>
        <p:nvSpPr>
          <p:cNvPr id="19" name="Text 10"/>
          <p:cNvSpPr/>
          <p:nvPr/>
        </p:nvSpPr>
        <p:spPr>
          <a:xfrm>
            <a:off x="457200" y="475488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700" u="sng" dirty="0">
                <a:solidFill>
                  <a:srgbClr val="1560BD"/>
                </a:solidFill>
                <a:hlinkClick r:id="rId9"/>
              </a:rPr>
              <a:t>[3]</a:t>
            </a:r>
            <a:endParaRPr lang="en-US" sz="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B1B1B">
              <a:alpha val="60000"/>
            </a:srgbClr>
          </a:solidFill>
          <a:ln w="12700">
            <a:solidFill>
              <a:srgbClr val="1B1B1B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457200" y="36576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000" b="1" dirty="0">
                <a:solidFill>
                  <a:srgbClr val="FFFFFF"/>
                </a:solidFill>
              </a:rPr>
              <a:t>Market Opportunity</a:t>
            </a:r>
            <a:endParaRPr lang="en-US" sz="3000" dirty="0"/>
          </a:p>
        </p:txBody>
      </p:sp>
      <p:graphicFrame>
        <p:nvGraphicFramePr>
          <p:cNvPr id="4" name="Chart 0" descr=""/>
          <p:cNvGraphicFramePr/>
          <p:nvPr/>
        </p:nvGraphicFramePr>
        <p:xfrm>
          <a:off x="457200" y="1188720"/>
          <a:ext cx="4389120" cy="274320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5" name="Text 2"/>
          <p:cNvSpPr/>
          <p:nvPr/>
        </p:nvSpPr>
        <p:spPr>
          <a:xfrm>
            <a:off x="5029200" y="1188720"/>
            <a:ext cx="3657600" cy="2743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FFFFFF"/>
                </a:solidFill>
              </a:rPr>
              <a:t>Target Segments
</a:t>
            </a:r>
            <a:pPr algn="l" indent="0" marL="0">
              <a:buNone/>
            </a:pPr>
            <a:r>
              <a:rPr lang="en-US" sz="1200" dirty="0">
                <a:solidFill>
                  <a:srgbClr val="FDEBD0"/>
                </a:solidFill>
              </a:rPr>
              <a:t>• Iraqi diaspora (5M+)
</a:t>
            </a:r>
            <a:pPr algn="l" indent="0" marL="0">
              <a:buNone/>
            </a:pPr>
            <a:r>
              <a:rPr lang="en-US" sz="1200" dirty="0">
                <a:solidFill>
                  <a:srgbClr val="FDEBD0"/>
                </a:solidFill>
              </a:rPr>
              <a:t>• Adventure travellers (17% CAGR)
</a:t>
            </a:r>
            <a:pPr algn="l" indent="0" marL="0">
              <a:buNone/>
            </a:pPr>
            <a:r>
              <a:rPr lang="en-US" sz="1200" dirty="0">
                <a:solidFill>
                  <a:srgbClr val="FDEBD0"/>
                </a:solidFill>
              </a:rPr>
              <a:t>• Cultural enthusiasts
</a:t>
            </a:r>
            <a:pPr algn="l" indent="0" marL="0">
              <a:buNone/>
            </a:pPr>
            <a:r>
              <a:rPr lang="en-US" sz="1200" dirty="0">
                <a:solidFill>
                  <a:srgbClr val="FDEBD0"/>
                </a:solidFill>
              </a:rPr>
              <a:t>• Religious pilgrims (20M+ annually)
</a:t>
            </a:r>
            <a:pPr algn="l" indent="0" marL="0">
              <a:buNone/>
            </a:pPr>
            <a:r>
              <a:rPr lang="en-US" sz="1200" dirty="0">
                <a:solidFill>
                  <a:srgbClr val="FDEBD0"/>
                </a:solidFill>
              </a:rPr>
              <a:t>• Business travellers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457200" y="475488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700" u="sng" dirty="0">
                <a:solidFill>
                  <a:srgbClr val="1560BD"/>
                </a:solidFill>
                <a:hlinkClick r:id="rId3"/>
              </a:rPr>
              <a:t>[4]</a:t>
            </a:r>
            <a:pPr algn="l" indent="0" marL="0">
              <a:buNone/>
            </a:pPr>
            <a:r>
              <a:rPr lang="en-US" sz="7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700" u="sng" dirty="0">
                <a:solidFill>
                  <a:srgbClr val="1560BD"/>
                </a:solidFill>
                <a:hlinkClick r:id="rId4"/>
              </a:rPr>
              <a:t>[5]</a:t>
            </a:r>
            <a:endParaRPr lang="en-US" sz="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36576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800" b="1" dirty="0">
                <a:solidFill>
                  <a:srgbClr val="0A3049"/>
                </a:solidFill>
              </a:rPr>
              <a:t>Product Demo &amp; User Journey</a:t>
            </a:r>
            <a:endParaRPr lang="en-US" sz="2800" dirty="0"/>
          </a:p>
        </p:txBody>
      </p:sp>
      <p:sp>
        <p:nvSpPr>
          <p:cNvPr id="3" name="Shape 1"/>
          <p:cNvSpPr/>
          <p:nvPr/>
        </p:nvSpPr>
        <p:spPr>
          <a:xfrm>
            <a:off x="457200" y="1097280"/>
            <a:ext cx="2011680" cy="3291840"/>
          </a:xfrm>
          <a:prstGeom prst="roundRect">
            <a:avLst>
              <a:gd name="adj" fmla="val 9091"/>
            </a:avLst>
          </a:prstGeom>
          <a:solidFill>
            <a:srgbClr val="FFFFFF"/>
          </a:solidFill>
          <a:ln w="12700">
            <a:solidFill>
              <a:srgbClr val="1560BD"/>
            </a:solidFill>
            <a:prstDash val="solid"/>
          </a:ln>
        </p:spPr>
        <p:txBody>
          <a:bodyPr/>
          <a:p/>
        </p:txBody>
      </p:sp>
      <p:sp>
        <p:nvSpPr>
          <p:cNvPr id="4" name="Shape 2"/>
          <p:cNvSpPr/>
          <p:nvPr/>
        </p:nvSpPr>
        <p:spPr>
          <a:xfrm>
            <a:off x="594360" y="1234440"/>
            <a:ext cx="1737360" cy="2926080"/>
          </a:xfrm>
          <a:prstGeom prst="roundRect">
            <a:avLst>
              <a:gd name="adj" fmla="val 7895"/>
            </a:avLst>
          </a:prstGeom>
          <a:solidFill>
            <a:srgbClr val="F2F5F8"/>
          </a:solidFill>
          <a:ln w="12700">
            <a:solidFill>
              <a:srgbClr val="1560BD"/>
            </a:solidFill>
            <a:prstDash val="solid"/>
          </a:ln>
        </p:spPr>
        <p:txBody>
          <a:bodyPr/>
          <a:p/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4440" y="1737360"/>
            <a:ext cx="457200" cy="4572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57200" y="2286000"/>
            <a:ext cx="20116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0A3049"/>
                </a:solidFill>
              </a:rPr>
              <a:t>Stay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548640" y="2606040"/>
            <a:ext cx="18288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7F8C8D"/>
                </a:solidFill>
              </a:rPr>
              <a:t>Find hotels &amp; guesthouses</a:t>
            </a:r>
            <a:endParaRPr lang="en-US" sz="1000" dirty="0"/>
          </a:p>
        </p:txBody>
      </p:sp>
      <p:sp>
        <p:nvSpPr>
          <p:cNvPr id="8" name="Shape 5"/>
          <p:cNvSpPr/>
          <p:nvPr/>
        </p:nvSpPr>
        <p:spPr>
          <a:xfrm>
            <a:off x="3429000" y="1097280"/>
            <a:ext cx="2011680" cy="3291840"/>
          </a:xfrm>
          <a:prstGeom prst="roundRect">
            <a:avLst>
              <a:gd name="adj" fmla="val 9091"/>
            </a:avLst>
          </a:prstGeom>
          <a:solidFill>
            <a:srgbClr val="FFFFFF"/>
          </a:solidFill>
          <a:ln w="12700">
            <a:solidFill>
              <a:srgbClr val="1560BD"/>
            </a:solidFill>
            <a:prstDash val="solid"/>
          </a:ln>
        </p:spPr>
        <p:txBody>
          <a:bodyPr/>
          <a:p/>
        </p:txBody>
      </p:sp>
      <p:sp>
        <p:nvSpPr>
          <p:cNvPr id="9" name="Shape 6"/>
          <p:cNvSpPr/>
          <p:nvPr/>
        </p:nvSpPr>
        <p:spPr>
          <a:xfrm>
            <a:off x="3566160" y="1234440"/>
            <a:ext cx="1737360" cy="2926080"/>
          </a:xfrm>
          <a:prstGeom prst="roundRect">
            <a:avLst>
              <a:gd name="adj" fmla="val 7895"/>
            </a:avLst>
          </a:prstGeom>
          <a:solidFill>
            <a:srgbClr val="F2F5F8"/>
          </a:solidFill>
          <a:ln w="12700">
            <a:solidFill>
              <a:srgbClr val="1560BD"/>
            </a:solidFill>
            <a:prstDash val="solid"/>
          </a:ln>
        </p:spPr>
        <p:txBody>
          <a:bodyPr/>
          <a:p/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240" y="1737360"/>
            <a:ext cx="457200" cy="45720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3429000" y="2286000"/>
            <a:ext cx="20116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0A3049"/>
                </a:solidFill>
              </a:rPr>
              <a:t>Explore</a:t>
            </a:r>
            <a:endParaRPr lang="en-US" sz="1400" dirty="0"/>
          </a:p>
        </p:txBody>
      </p:sp>
      <p:sp>
        <p:nvSpPr>
          <p:cNvPr id="12" name="Text 8"/>
          <p:cNvSpPr/>
          <p:nvPr/>
        </p:nvSpPr>
        <p:spPr>
          <a:xfrm>
            <a:off x="3520440" y="2606040"/>
            <a:ext cx="18288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7F8C8D"/>
                </a:solidFill>
              </a:rPr>
              <a:t>Discover tours &amp; attractions</a:t>
            </a:r>
            <a:endParaRPr lang="en-US" sz="1000" dirty="0"/>
          </a:p>
        </p:txBody>
      </p:sp>
      <p:sp>
        <p:nvSpPr>
          <p:cNvPr id="13" name="Shape 9"/>
          <p:cNvSpPr/>
          <p:nvPr/>
        </p:nvSpPr>
        <p:spPr>
          <a:xfrm>
            <a:off x="6400800" y="1097280"/>
            <a:ext cx="2011680" cy="3291840"/>
          </a:xfrm>
          <a:prstGeom prst="roundRect">
            <a:avLst>
              <a:gd name="adj" fmla="val 9091"/>
            </a:avLst>
          </a:prstGeom>
          <a:solidFill>
            <a:srgbClr val="FFFFFF"/>
          </a:solidFill>
          <a:ln w="12700">
            <a:solidFill>
              <a:srgbClr val="1560BD"/>
            </a:solidFill>
            <a:prstDash val="solid"/>
          </a:ln>
        </p:spPr>
        <p:txBody>
          <a:bodyPr/>
          <a:p/>
        </p:txBody>
      </p:sp>
      <p:sp>
        <p:nvSpPr>
          <p:cNvPr id="14" name="Shape 10"/>
          <p:cNvSpPr/>
          <p:nvPr/>
        </p:nvSpPr>
        <p:spPr>
          <a:xfrm>
            <a:off x="6537960" y="1234440"/>
            <a:ext cx="1737360" cy="2926080"/>
          </a:xfrm>
          <a:prstGeom prst="roundRect">
            <a:avLst>
              <a:gd name="adj" fmla="val 7895"/>
            </a:avLst>
          </a:prstGeom>
          <a:solidFill>
            <a:srgbClr val="F2F5F8"/>
          </a:solidFill>
          <a:ln w="12700">
            <a:solidFill>
              <a:srgbClr val="1560BD"/>
            </a:solidFill>
            <a:prstDash val="solid"/>
          </a:ln>
        </p:spPr>
        <p:txBody>
          <a:bodyPr/>
          <a:p/>
        </p:txBody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040" y="1737360"/>
            <a:ext cx="457200" cy="45720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6400800" y="2286000"/>
            <a:ext cx="20116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0A3049"/>
                </a:solidFill>
              </a:rPr>
              <a:t>Connect</a:t>
            </a:r>
            <a:endParaRPr lang="en-US" sz="1400" dirty="0"/>
          </a:p>
        </p:txBody>
      </p:sp>
      <p:sp>
        <p:nvSpPr>
          <p:cNvPr id="17" name="Text 12"/>
          <p:cNvSpPr/>
          <p:nvPr/>
        </p:nvSpPr>
        <p:spPr>
          <a:xfrm>
            <a:off x="6492240" y="2606040"/>
            <a:ext cx="18288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7F8C8D"/>
                </a:solidFill>
              </a:rPr>
              <a:t>Book events &amp; experiences</a:t>
            </a:r>
            <a:endParaRPr lang="en-US" sz="1000" dirty="0"/>
          </a:p>
        </p:txBody>
      </p:sp>
      <p:sp>
        <p:nvSpPr>
          <p:cNvPr id="18" name="Text 13"/>
          <p:cNvSpPr/>
          <p:nvPr/>
        </p:nvSpPr>
        <p:spPr>
          <a:xfrm>
            <a:off x="457200" y="438912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0A3049"/>
                </a:solidFill>
              </a:rPr>
              <a:t>User Journey
</a:t>
            </a:r>
            <a:pPr algn="l" indent="0" marL="0">
              <a:buNone/>
            </a:pPr>
            <a:r>
              <a:rPr lang="en-US" sz="1200" dirty="0">
                <a:solidFill>
                  <a:srgbClr val="1B1B1B"/>
                </a:solidFill>
              </a:rPr>
              <a:t>• Discover: Search &amp; browse verified listings
</a:t>
            </a:r>
            <a:pPr algn="l" indent="0" marL="0">
              <a:buNone/>
            </a:pPr>
            <a:r>
              <a:rPr lang="en-US" sz="1200" dirty="0">
                <a:solidFill>
                  <a:srgbClr val="1B1B1B"/>
                </a:solidFill>
              </a:rPr>
              <a:t>• Book: Connect with hosts &amp; reserve experiences
</a:t>
            </a:r>
            <a:pPr algn="l" indent="0" marL="0">
              <a:buNone/>
            </a:pPr>
            <a:r>
              <a:rPr lang="en-US" sz="1200" dirty="0">
                <a:solidFill>
                  <a:srgbClr val="1B1B1B"/>
                </a:solidFill>
              </a:rPr>
              <a:t>• Experience: Travel, review &amp; share stories</a:t>
            </a:r>
            <a:endParaRPr lang="en-US" sz="1800" dirty="0"/>
          </a:p>
        </p:txBody>
      </p:sp>
      <p:sp>
        <p:nvSpPr>
          <p:cNvPr id="19" name="Text 14"/>
          <p:cNvSpPr/>
          <p:nvPr/>
        </p:nvSpPr>
        <p:spPr>
          <a:xfrm>
            <a:off x="457200" y="475488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700" u="sng" dirty="0">
                <a:solidFill>
                  <a:srgbClr val="1560BD"/>
                </a:solidFill>
                <a:hlinkClick r:id="rId4"/>
              </a:rPr>
              <a:t>[6]</a:t>
            </a:r>
            <a:endParaRPr lang="en-US" sz="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36576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800" b="1" dirty="0">
                <a:solidFill>
                  <a:srgbClr val="0A3049"/>
                </a:solidFill>
              </a:rPr>
              <a:t>Business Model &amp; Revenue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457200" y="1188720"/>
            <a:ext cx="4297680" cy="20116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1560BD"/>
                </a:solidFill>
              </a:rPr>
              <a:t>Revenue Streams
</a:t>
            </a:r>
            <a:pPr indent="0" marL="0">
              <a:buNone/>
            </a:pPr>
            <a:r>
              <a:rPr lang="en-US" sz="1200" dirty="0">
                <a:solidFill>
                  <a:srgbClr val="1B1B1B"/>
                </a:solidFill>
              </a:rPr>
              <a:t>• Premium listings ($29–99/month per host)
</a:t>
            </a:r>
            <a:pPr indent="0" marL="0">
              <a:buNone/>
            </a:pPr>
            <a:r>
              <a:rPr lang="en-US" sz="1200" dirty="0">
                <a:solidFill>
                  <a:srgbClr val="1B1B1B"/>
                </a:solidFill>
              </a:rPr>
              <a:t>• Commissions on bookings (10–15%)
</a:t>
            </a:r>
            <a:pPr indent="0" marL="0">
              <a:buNone/>
            </a:pPr>
            <a:r>
              <a:rPr lang="en-US" sz="1200" dirty="0">
                <a:solidFill>
                  <a:srgbClr val="1B1B1B"/>
                </a:solidFill>
              </a:rPr>
              <a:t>• Advertising &amp; sponsored placements
</a:t>
            </a:r>
            <a:pPr indent="0" marL="0">
              <a:buNone/>
            </a:pPr>
            <a:r>
              <a:rPr lang="en-US" sz="1200" dirty="0">
                <a:solidFill>
                  <a:srgbClr val="1B1B1B"/>
                </a:solidFill>
              </a:rPr>
              <a:t>• White‑label &amp; affiliate partnerships</a:t>
            </a:r>
            <a:endParaRPr lang="en-US" sz="1800" dirty="0"/>
          </a:p>
        </p:txBody>
      </p:sp>
      <p:graphicFrame>
        <p:nvGraphicFramePr>
          <p:cNvPr id="4" name="Chart 0" descr=""/>
          <p:cNvGraphicFramePr/>
          <p:nvPr/>
        </p:nvGraphicFramePr>
        <p:xfrm>
          <a:off x="5029200" y="1188720"/>
          <a:ext cx="3657600" cy="228600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5" name="Text 2"/>
          <p:cNvSpPr/>
          <p:nvPr/>
        </p:nvSpPr>
        <p:spPr>
          <a:xfrm>
            <a:off x="457200" y="3383280"/>
            <a:ext cx="4297680" cy="12801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1560BD"/>
                </a:solidFill>
              </a:rPr>
              <a:t>Unit Economics
</a:t>
            </a:r>
            <a:pPr indent="0" marL="0">
              <a:buNone/>
            </a:pPr>
            <a:r>
              <a:rPr lang="en-US" sz="1200" dirty="0">
                <a:solidFill>
                  <a:srgbClr val="1B1B1B"/>
                </a:solidFill>
              </a:rPr>
              <a:t>• ARPH: $50–150 per host/month
</a:t>
            </a:r>
            <a:pPr indent="0" marL="0">
              <a:buNone/>
            </a:pPr>
            <a:r>
              <a:rPr lang="en-US" sz="1200" dirty="0">
                <a:solidFill>
                  <a:srgbClr val="1B1B1B"/>
                </a:solidFill>
              </a:rPr>
              <a:t>• CAC: $20–50 per host
</a:t>
            </a:r>
            <a:pPr indent="0" marL="0">
              <a:buNone/>
            </a:pPr>
            <a:r>
              <a:rPr lang="en-US" sz="1200" dirty="0">
                <a:solidFill>
                  <a:srgbClr val="1B1B1B"/>
                </a:solidFill>
              </a:rPr>
              <a:t>• LTV: $600–1,800
</a:t>
            </a:r>
            <a:pPr indent="0" marL="0">
              <a:buNone/>
            </a:pPr>
            <a:r>
              <a:rPr lang="en-US" sz="1200" dirty="0">
                <a:solidFill>
                  <a:srgbClr val="1B1B1B"/>
                </a:solidFill>
              </a:rPr>
              <a:t>• LTV:CAC ratio: 12–36×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457200" y="475488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700" u="sng" dirty="0">
                <a:solidFill>
                  <a:srgbClr val="1560BD"/>
                </a:solidFill>
                <a:hlinkClick r:id="rId2"/>
              </a:rPr>
              <a:t>[7]</a:t>
            </a:r>
            <a:endParaRPr lang="en-US" sz="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36576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800" b="1" dirty="0">
                <a:solidFill>
                  <a:srgbClr val="0A3049"/>
                </a:solidFill>
              </a:rPr>
              <a:t>Traction &amp; Roadmap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457200" y="1097280"/>
            <a:ext cx="429768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1560BD"/>
                </a:solidFill>
              </a:rPr>
              <a:t>Current Status
</a:t>
            </a:r>
            <a:pPr indent="0" marL="0">
              <a:buNone/>
            </a:pPr>
            <a:r>
              <a:rPr lang="en-US" sz="1200" dirty="0">
                <a:solidFill>
                  <a:srgbClr val="1B1B1B"/>
                </a:solidFill>
              </a:rPr>
              <a:t>• MVP launched &amp; features complete
</a:t>
            </a:r>
            <a:pPr indent="0" marL="0">
              <a:buNone/>
            </a:pPr>
            <a:r>
              <a:rPr lang="en-US" sz="1200" dirty="0">
                <a:solidFill>
                  <a:srgbClr val="1B1B1B"/>
                </a:solidFill>
              </a:rPr>
              <a:t>• Marketing strategy developed
</a:t>
            </a:r>
            <a:pPr indent="0" marL="0">
              <a:buNone/>
            </a:pPr>
            <a:r>
              <a:rPr lang="en-US" sz="1200" dirty="0">
                <a:solidFill>
                  <a:srgbClr val="1B1B1B"/>
                </a:solidFill>
              </a:rPr>
              <a:t>• Ready to launch pending funding</a:t>
            </a:r>
            <a:endParaRPr lang="en-US" sz="1800" dirty="0"/>
          </a:p>
        </p:txBody>
      </p:sp>
      <p:sp>
        <p:nvSpPr>
          <p:cNvPr id="4" name="Shape 2"/>
          <p:cNvSpPr/>
          <p:nvPr/>
        </p:nvSpPr>
        <p:spPr>
          <a:xfrm>
            <a:off x="914400" y="3063240"/>
            <a:ext cx="7315200" cy="0"/>
          </a:xfrm>
          <a:prstGeom prst="line">
            <a:avLst/>
          </a:prstGeom>
          <a:noFill/>
          <a:ln w="19050">
            <a:solidFill>
              <a:srgbClr val="1560BD"/>
            </a:solidFill>
            <a:prstDash val="solid"/>
          </a:ln>
        </p:spPr>
        <p:txBody>
          <a:bodyPr/>
          <a:p/>
        </p:txBody>
      </p:sp>
      <p:sp>
        <p:nvSpPr>
          <p:cNvPr id="5" name="Shape 3"/>
          <p:cNvSpPr/>
          <p:nvPr/>
        </p:nvSpPr>
        <p:spPr>
          <a:xfrm>
            <a:off x="841248" y="2971800"/>
            <a:ext cx="274320" cy="274320"/>
          </a:xfrm>
          <a:prstGeom prst="ellipse">
            <a:avLst/>
          </a:prstGeom>
          <a:solidFill>
            <a:srgbClr val="F2994A"/>
          </a:solidFill>
          <a:ln w="12700">
            <a:solidFill>
              <a:srgbClr val="F2994A"/>
            </a:solidFill>
            <a:prstDash val="solid"/>
          </a:ln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-274320" y="3291840"/>
            <a:ext cx="256032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0A3049"/>
                </a:solidFill>
              </a:rPr>
              <a:t>MVP Ready
</a:t>
            </a:r>
            <a:pPr algn="ctr" indent="0" marL="0">
              <a:buNone/>
            </a:pPr>
            <a:r>
              <a:rPr lang="en-US" sz="900" dirty="0">
                <a:solidFill>
                  <a:srgbClr val="1B1B1B"/>
                </a:solidFill>
              </a:rPr>
              <a:t>Platform built, core features complete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3127248" y="2971800"/>
            <a:ext cx="274320" cy="274320"/>
          </a:xfrm>
          <a:prstGeom prst="ellipse">
            <a:avLst/>
          </a:prstGeom>
          <a:solidFill>
            <a:srgbClr val="F2994A"/>
          </a:solidFill>
          <a:ln w="12700">
            <a:solidFill>
              <a:srgbClr val="F2994A"/>
            </a:solidFill>
            <a:prstDash val="solid"/>
          </a:ln>
        </p:spPr>
        <p:txBody>
          <a:bodyPr/>
          <a:p/>
        </p:txBody>
      </p:sp>
      <p:sp>
        <p:nvSpPr>
          <p:cNvPr id="8" name="Text 6"/>
          <p:cNvSpPr/>
          <p:nvPr/>
        </p:nvSpPr>
        <p:spPr>
          <a:xfrm>
            <a:off x="2011680" y="3291840"/>
            <a:ext cx="256032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0A3049"/>
                </a:solidFill>
              </a:rPr>
              <a:t>Launch (0–3m)
</a:t>
            </a:r>
            <a:pPr algn="ctr" indent="0" marL="0">
              <a:buNone/>
            </a:pPr>
            <a:r>
              <a:rPr lang="en-US" sz="900" dirty="0">
                <a:solidFill>
                  <a:srgbClr val="1B1B1B"/>
                </a:solidFill>
              </a:rPr>
              <a:t>100+ listings, 1K users, marketing launch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5413248" y="2971800"/>
            <a:ext cx="274320" cy="274320"/>
          </a:xfrm>
          <a:prstGeom prst="ellipse">
            <a:avLst/>
          </a:prstGeom>
          <a:solidFill>
            <a:srgbClr val="F2994A"/>
          </a:solidFill>
          <a:ln w="12700">
            <a:solidFill>
              <a:srgbClr val="F2994A"/>
            </a:solidFill>
            <a:prstDash val="solid"/>
          </a:ln>
        </p:spPr>
        <p:txBody>
          <a:bodyPr/>
          <a:p/>
        </p:txBody>
      </p:sp>
      <p:sp>
        <p:nvSpPr>
          <p:cNvPr id="10" name="Text 8"/>
          <p:cNvSpPr/>
          <p:nvPr/>
        </p:nvSpPr>
        <p:spPr>
          <a:xfrm>
            <a:off x="4297680" y="3291840"/>
            <a:ext cx="256032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0A3049"/>
                </a:solidFill>
              </a:rPr>
              <a:t>Growth (3–6m)
</a:t>
            </a:r>
            <a:pPr algn="ctr" indent="0" marL="0">
              <a:buNone/>
            </a:pPr>
            <a:r>
              <a:rPr lang="en-US" sz="900" dirty="0">
                <a:solidFill>
                  <a:srgbClr val="1B1B1B"/>
                </a:solidFill>
              </a:rPr>
              <a:t>300+ listings, 5K users, 20K visits, 50+ reviews</a:t>
            </a:r>
            <a:endParaRPr lang="en-US" sz="1200" dirty="0"/>
          </a:p>
        </p:txBody>
      </p:sp>
      <p:sp>
        <p:nvSpPr>
          <p:cNvPr id="11" name="Shape 9"/>
          <p:cNvSpPr/>
          <p:nvPr/>
        </p:nvSpPr>
        <p:spPr>
          <a:xfrm>
            <a:off x="7699248" y="2971800"/>
            <a:ext cx="274320" cy="274320"/>
          </a:xfrm>
          <a:prstGeom prst="ellipse">
            <a:avLst/>
          </a:prstGeom>
          <a:solidFill>
            <a:srgbClr val="F2994A"/>
          </a:solidFill>
          <a:ln w="12700">
            <a:solidFill>
              <a:srgbClr val="F2994A"/>
            </a:solidFill>
            <a:prstDash val="solid"/>
          </a:ln>
        </p:spPr>
        <p:txBody>
          <a:bodyPr/>
          <a:p/>
        </p:txBody>
      </p:sp>
      <p:sp>
        <p:nvSpPr>
          <p:cNvPr id="12" name="Text 10"/>
          <p:cNvSpPr/>
          <p:nvPr/>
        </p:nvSpPr>
        <p:spPr>
          <a:xfrm>
            <a:off x="6583680" y="3291840"/>
            <a:ext cx="256032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0A3049"/>
                </a:solidFill>
              </a:rPr>
              <a:t>Scale (6–12m)
</a:t>
            </a:r>
            <a:pPr algn="ctr" indent="0" marL="0">
              <a:buNone/>
            </a:pPr>
            <a:r>
              <a:rPr lang="en-US" sz="900" dirty="0">
                <a:solidFill>
                  <a:srgbClr val="1B1B1B"/>
                </a:solidFill>
              </a:rPr>
              <a:t>500+ listings, 15K users, 50K visits, break‑even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457200" y="475488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700" u="sng" dirty="0">
                <a:solidFill>
                  <a:srgbClr val="1560BD"/>
                </a:solidFill>
                <a:hlinkClick r:id="rId1"/>
              </a:rPr>
              <a:t>[8]</a:t>
            </a:r>
            <a:pPr algn="l" indent="0" marL="0">
              <a:buNone/>
            </a:pPr>
            <a:r>
              <a:rPr lang="en-US" sz="7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700" u="sng" dirty="0">
                <a:solidFill>
                  <a:srgbClr val="1560BD"/>
                </a:solidFill>
                <a:hlinkClick r:id="rId2"/>
              </a:rPr>
              <a:t>[9]</a:t>
            </a:r>
            <a:endParaRPr lang="en-US" sz="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5F5F5">
              <a:alpha val="70000"/>
            </a:srgbClr>
          </a:solidFill>
          <a:ln w="12700">
            <a:solidFill>
              <a:srgbClr val="F5F5F5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457200" y="36576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800" b="1" dirty="0">
                <a:solidFill>
                  <a:srgbClr val="0A3049"/>
                </a:solidFill>
              </a:rPr>
              <a:t>Go‑to‑Market &amp; Growth Plan</a:t>
            </a:r>
            <a:endParaRPr lang="en-US" sz="2800" dirty="0"/>
          </a:p>
        </p:txBody>
      </p:sp>
      <p:graphicFrame>
        <p:nvGraphicFramePr>
          <p:cNvPr id="4" name="Chart 0" descr=""/>
          <p:cNvGraphicFramePr/>
          <p:nvPr/>
        </p:nvGraphicFramePr>
        <p:xfrm>
          <a:off x="457200" y="1280160"/>
          <a:ext cx="4114800" cy="274320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5" name="Text 2"/>
          <p:cNvSpPr/>
          <p:nvPr/>
        </p:nvSpPr>
        <p:spPr>
          <a:xfrm>
            <a:off x="4754880" y="1280160"/>
            <a:ext cx="41148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1560BD"/>
                </a:solidFill>
              </a:rPr>
              <a:t>Marketing Phases
</a:t>
            </a:r>
            <a:pPr indent="0" marL="0">
              <a:buNone/>
            </a:pPr>
            <a:r>
              <a:rPr lang="en-US" sz="1200" dirty="0">
                <a:solidFill>
                  <a:srgbClr val="1B1B1B"/>
                </a:solidFill>
              </a:rPr>
              <a:t>Pre‑Launch (1–2m): Content, social &amp; community building
</a:t>
            </a:r>
            <a:pPr indent="0" marL="0">
              <a:buNone/>
            </a:pPr>
            <a:r>
              <a:rPr lang="en-US" sz="1200" dirty="0">
                <a:solidFill>
                  <a:srgbClr val="1B1B1B"/>
                </a:solidFill>
              </a:rPr>
              <a:t>Launch (3rd m): PR, paid ads, influencer partnerships
</a:t>
            </a:r>
            <a:pPr indent="0" marL="0">
              <a:buNone/>
            </a:pPr>
            <a:r>
              <a:rPr lang="en-US" sz="1200" dirty="0">
                <a:solidFill>
                  <a:srgbClr val="1B1B1B"/>
                </a:solidFill>
              </a:rPr>
              <a:t>Growth (4–12m): Scale ads, SEO, email, partnerships</a:t>
            </a:r>
            <a:pPr indent="0" marL="0">
              <a:buNone/>
            </a:pPr>
            <a:r>
              <a:rPr lang="en-US" sz="1800" b="1" dirty="0">
                <a:solidFill>
                  <a:srgbClr val="1560BD"/>
                </a:solidFill>
              </a:rPr>
              <a:t>
Growth Targets
</a:t>
            </a:r>
            <a:pPr indent="0" marL="0">
              <a:buNone/>
            </a:pPr>
            <a:r>
              <a:rPr lang="en-US" sz="1200" dirty="0">
                <a:solidFill>
                  <a:srgbClr val="1B1B1B"/>
                </a:solidFill>
              </a:rPr>
              <a:t>3m: 100+ listings, 1K users, 5K visits
</a:t>
            </a:r>
            <a:pPr indent="0" marL="0">
              <a:buNone/>
            </a:pPr>
            <a:r>
              <a:rPr lang="en-US" sz="1200" dirty="0">
                <a:solidFill>
                  <a:srgbClr val="1B1B1B"/>
                </a:solidFill>
              </a:rPr>
              <a:t>6m: 300+ listings, 5K users, 20K visits
</a:t>
            </a:r>
            <a:pPr indent="0" marL="0">
              <a:buNone/>
            </a:pPr>
            <a:r>
              <a:rPr lang="en-US" sz="1200" dirty="0">
                <a:solidFill>
                  <a:srgbClr val="1B1B1B"/>
                </a:solidFill>
              </a:rPr>
              <a:t>12m: 500+ listings, 15K users, 50K visits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457200" y="475488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700" u="sng" dirty="0">
                <a:solidFill>
                  <a:srgbClr val="1560BD"/>
                </a:solidFill>
                <a:hlinkClick r:id="rId3"/>
              </a:rPr>
              <a:t>[10]</a:t>
            </a:r>
            <a:endParaRPr lang="en-US" sz="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5F5F5">
              <a:alpha val="60000"/>
            </a:srgbClr>
          </a:solidFill>
          <a:ln w="12700">
            <a:solidFill>
              <a:srgbClr val="F5F5F5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457200" y="36576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800" b="1" dirty="0">
                <a:solidFill>
                  <a:srgbClr val="0A3049"/>
                </a:solidFill>
              </a:rPr>
              <a:t>Our Team &amp; Advisors</a:t>
            </a:r>
            <a:endParaRPr lang="en-US" sz="28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88720"/>
            <a:ext cx="457200" cy="4572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05840" y="1188720"/>
            <a:ext cx="768096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1560BD"/>
                </a:solidFill>
              </a:rPr>
              <a:t>Founder &amp; CEO
</a:t>
            </a:r>
            <a:pPr indent="0" marL="0">
              <a:buNone/>
            </a:pPr>
            <a:r>
              <a:rPr lang="en-US" sz="1200" dirty="0">
                <a:solidFill>
                  <a:srgbClr val="1B1B1B"/>
                </a:solidFill>
              </a:rPr>
              <a:t>Technical &amp; business leader with a deep passion for Iraq’s heritage and tourism. Experienced in software development, product management and startup operations.</a:t>
            </a:r>
            <a:endParaRPr lang="en-US" sz="18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86000"/>
            <a:ext cx="457200" cy="4572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05840" y="2286000"/>
            <a:ext cx="768096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1560BD"/>
                </a:solidFill>
              </a:rPr>
              <a:t>Advisory &amp; Investor Value
</a:t>
            </a:r>
            <a:pPr indent="0" marL="0">
              <a:buNone/>
            </a:pPr>
            <a:r>
              <a:rPr lang="en-US" sz="1200" dirty="0">
                <a:solidFill>
                  <a:srgbClr val="1B1B1B"/>
                </a:solidFill>
              </a:rPr>
              <a:t>• Strategic guidance in tourism &amp; tech
</a:t>
            </a:r>
            <a:pPr indent="0" marL="0">
              <a:buNone/>
            </a:pPr>
            <a:r>
              <a:rPr lang="en-US" sz="1200" dirty="0">
                <a:solidFill>
                  <a:srgbClr val="1B1B1B"/>
                </a:solidFill>
              </a:rPr>
              <a:t>• Network access &amp; partnerships
</a:t>
            </a:r>
            <a:pPr indent="0" marL="0">
              <a:buNone/>
            </a:pPr>
            <a:r>
              <a:rPr lang="en-US" sz="1200" dirty="0">
                <a:solidFill>
                  <a:srgbClr val="1B1B1B"/>
                </a:solidFill>
              </a:rPr>
              <a:t>• Marketing &amp; branding expertise</a:t>
            </a:r>
            <a:endParaRPr lang="en-US" sz="18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383280"/>
            <a:ext cx="457200" cy="4572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05840" y="3383280"/>
            <a:ext cx="768096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1560BD"/>
                </a:solidFill>
              </a:rPr>
              <a:t>Future Hiring
</a:t>
            </a:r>
            <a:pPr indent="0" marL="0">
              <a:buNone/>
            </a:pPr>
            <a:r>
              <a:rPr lang="en-US" sz="1200" dirty="0">
                <a:solidFill>
                  <a:srgbClr val="1B1B1B"/>
                </a:solidFill>
              </a:rPr>
              <a:t>• Content creator &amp; storyteller
</a:t>
            </a:r>
            <a:pPr indent="0" marL="0">
              <a:buNone/>
            </a:pPr>
            <a:r>
              <a:rPr lang="en-US" sz="1200" dirty="0">
                <a:solidFill>
                  <a:srgbClr val="1B1B1B"/>
                </a:solidFill>
              </a:rPr>
              <a:t>• Social media manager
</a:t>
            </a:r>
            <a:pPr indent="0" marL="0">
              <a:buNone/>
            </a:pPr>
            <a:r>
              <a:rPr lang="en-US" sz="1200" dirty="0">
                <a:solidFill>
                  <a:srgbClr val="1B1B1B"/>
                </a:solidFill>
              </a:rPr>
              <a:t>• Partnership &amp; business development
</a:t>
            </a:r>
            <a:pPr indent="0" marL="0">
              <a:buNone/>
            </a:pPr>
            <a:r>
              <a:rPr lang="en-US" sz="1200" dirty="0">
                <a:solidFill>
                  <a:srgbClr val="1B1B1B"/>
                </a:solidFill>
              </a:rPr>
              <a:t>• Customer success &amp; support</a:t>
            </a:r>
            <a:endParaRPr lang="en-US" sz="1800" dirty="0"/>
          </a:p>
        </p:txBody>
      </p:sp>
      <p:sp>
        <p:nvSpPr>
          <p:cNvPr id="10" name="Text 5"/>
          <p:cNvSpPr/>
          <p:nvPr/>
        </p:nvSpPr>
        <p:spPr>
          <a:xfrm>
            <a:off x="457200" y="475488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700" u="sng" dirty="0">
                <a:solidFill>
                  <a:srgbClr val="1560BD"/>
                </a:solidFill>
                <a:hlinkClick r:id="rId5"/>
              </a:rPr>
              <a:t>[11]</a:t>
            </a:r>
            <a:endParaRPr lang="en-US" sz="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2025-12-08T11:14:51Z</dcterms:created>
  <dcterms:modified xsi:type="dcterms:W3CDTF">2025-12-08T11:14:51Z</dcterms:modified>
</cp:coreProperties>
</file>